
<file path=[Content_Types].xml><?xml version="1.0" encoding="utf-8"?>
<Types xmlns="http://schemas.openxmlformats.org/package/2006/content-types">
  <Default Extension="xml" ContentType="application/xml"/>
  <Default Extension="jpeg" ContentType="image/jpeg"/>
  <Default Extension="fntdata" ContentType="application/x-fontdata"/>
  <Default Extension="rels" ContentType="application/vnd.openxmlformats-package.relationships+xml"/>
  <Default Extension="font" ContentType="application/x-fontdata"/>
  <Override PartName="/ppt/slides/slide3.xml" ContentType="application/vnd.openxmlformats-officedocument.presentationml.slide+xml"/>
  <Override PartName="/ppt/slides/slide16.xml" ContentType="application/vnd.openxmlformats-officedocument.presentationml.slide+xml"/>
  <Override PartName="/docProps/app.xml" ContentType="application/vnd.openxmlformats-officedocument.extended-properties+xml"/>
  <Override PartName="/ppt/slides/slide22.xml" ContentType="application/vnd.openxmlformats-officedocument.presentationml.slide+xml"/>
  <Override PartName="/ppt/slides/slide19.xml" ContentType="application/vnd.openxmlformats-officedocument.presentationml.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bleStyles.xml" ContentType="application/vnd.openxmlformats-officedocument.presentationml.tableStyles+xml"/>
  <Override PartName="/ppt/slides/slide21.xml" ContentType="application/vnd.openxmlformats-officedocument.presentationml.slide+xml"/>
  <Override PartName="/ppt/slides/slide17.xml" ContentType="application/vnd.openxmlformats-officedocument.presentationml.slide+xml"/>
  <Override PartName="/ppt/viewProps.xml" ContentType="application/vnd.openxmlformats-officedocument.presentationml.viewProps+xml"/>
  <Override PartName="/ppt/slides/slide2.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slides/slide9.xml" ContentType="application/vnd.openxmlformats-officedocument.presentationml.slide+xml"/>
  <Override PartName="/ppt/slideMasters/slideMaster1.xml" ContentType="application/vnd.openxmlformats-officedocument.presentationml.slideMaster+xml"/>
  <Override PartName="/ppt/slides/slide1.xml" ContentType="application/vnd.openxmlformats-officedocument.presentationml.slide+xml"/>
  <Override PartName="/ppt/slides/slide20.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Layouts/slideLayout4.xml" ContentType="application/vnd.openxmlformats-officedocument.presentationml.slideLayout+xml"/>
  <Override PartName="/ppt/slides/slide14.xml" ContentType="application/vnd.openxmlformats-officedocument.presentationml.slide+xml"/>
  <Override PartName="/ppt/slides/slide11.xml" ContentType="application/vnd.openxmlformats-officedocument.presentationml.slide+xml"/>
  <Override PartName="/ppt/slideLayouts/slideLayout11.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Override PartName="/ppt/slides/slide7.xml" ContentType="application/vnd.openxmlformats-officedocument.presentationml.slide+xml"/>
  <Override PartName="/ppt/slides/slide15.xml" ContentType="application/vnd.openxmlformats-officedocument.presentationml.slide+xml"/>
  <Override PartName="/docProps/core.xml" ContentType="application/vnd.openxmlformats-package.core-properties+xml"/>
  <Override PartName="/ppt/slideLayouts/slideLayout1.xml" ContentType="application/vnd.openxmlformats-officedocument.presentationml.slideLayout+xml"/>
  <Override PartName="/ppt/slides/slide10.xml" ContentType="application/vnd.openxmlformats-officedocument.presentationml.slide+xml"/>
  <Override PartName="/ppt/slideLayouts/slideLayout10.xml" ContentType="application/vnd.openxmlformats-officedocument.presentationml.slideLayout+xml"/>
  <Override PartName="/ppt/slides/slide6.xml" ContentType="application/vnd.openxmlformats-officedocument.presentationml.slide+xml"/>
  <Override PartName="/ppt/slides/slide4.xml" ContentType="application/vnd.openxmlformats-officedocument.presentationml.slide+xml"/>
  <Override PartName="/ppt/slideLayouts/slideLayout3.xml" ContentType="application/vnd.openxmlformats-officedocument.presentationml.slideLayout+xml"/>
  <Override PartName="/ppt/slides/slide18.xml" ContentType="application/vnd.openxmlformats-officedocument.presentationml.slide+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xmlns:dsp="http://schemas.microsoft.com/office/drawing/2008/diagram" xmlns:dgm="http://schemas.openxmlformats.org/drawingml/2006/diagram" saveSubsetFonts="1" embedTrueTypeFonts="1">
  <p:sldMasterIdLst>
    <p:sldMasterId r:id="rId1" id="2147483648"/>
  </p:sldMasterIdLst>
  <p:sldIdLst>
    <p:sldId r:id="rId2" id="256"/>
    <p:sldId r:id="rId3" id="257"/>
    <p:sldId r:id="rId4" id="281"/>
    <p:sldId r:id="rId5" id="260"/>
    <p:sldId r:id="rId6" id="282"/>
    <p:sldId r:id="rId7" id="262"/>
    <p:sldId r:id="rId8" id="263"/>
    <p:sldId r:id="rId9" id="264"/>
    <p:sldId r:id="rId10" id="265"/>
    <p:sldId r:id="rId11" id="266"/>
    <p:sldId r:id="rId12" id="267"/>
    <p:sldId r:id="rId13" id="268"/>
    <p:sldId r:id="rId14" id="269"/>
    <p:sldId r:id="rId15" id="271"/>
    <p:sldId r:id="rId16" id="273"/>
    <p:sldId r:id="rId17" id="274"/>
    <p:sldId r:id="rId18" id="275"/>
    <p:sldId r:id="rId19" id="276"/>
    <p:sldId r:id="rId20" id="277"/>
    <p:sldId r:id="rId21" id="278"/>
    <p:sldId r:id="rId22" id="279"/>
    <p:sldId r:id="rId23" id="280"/>
  </p:sldIdLst>
  <p:sldSz cx="12192000" cy="6858000"/>
  <p:notesSz cx="6858000" cy="9144000"/>
  <p:embeddedFontLst>
    <p:embeddedFont>
      <p:font typeface="WPS Special 1"/>
      <p:regular r:id="rId28"/>
    </p:embeddedFont>
  </p:embeddedFontLst>
  <p:defaultTextStyle>
    <a:defPPr>
      <a:defRPr lang="en-US"/>
    </a:defPPr>
    <a:lvl1pPr algn="l" marL="0" defTabSz="914400" eaLnBrk="1" latinLnBrk="0" hangingPunct="1" rtl="false">
      <a:defRPr sz="1800" kern="1200">
        <a:solidFill>
          <a:schemeClr val="tx1"/>
        </a:solidFill>
        <a:latin typeface="+mn-lt"/>
        <a:ea typeface="+mn-ea"/>
        <a:cs typeface="+mn-cs"/>
      </a:defRPr>
    </a:lvl1pPr>
    <a:lvl2pPr algn="l" marL="457200" defTabSz="914400" eaLnBrk="1" latinLnBrk="0" hangingPunct="1" rtl="false">
      <a:defRPr sz="1800" kern="1200">
        <a:solidFill>
          <a:schemeClr val="tx1"/>
        </a:solidFill>
        <a:latin typeface="+mn-lt"/>
        <a:ea typeface="+mn-ea"/>
        <a:cs typeface="+mn-cs"/>
      </a:defRPr>
    </a:lvl2pPr>
    <a:lvl3pPr algn="l" marL="914400" defTabSz="914400" eaLnBrk="1" latinLnBrk="0" hangingPunct="1" rtl="false">
      <a:defRPr sz="1800" kern="1200">
        <a:solidFill>
          <a:schemeClr val="tx1"/>
        </a:solidFill>
        <a:latin typeface="+mn-lt"/>
        <a:ea typeface="+mn-ea"/>
        <a:cs typeface="+mn-cs"/>
      </a:defRPr>
    </a:lvl3pPr>
    <a:lvl4pPr algn="l" marL="1371600" defTabSz="914400" eaLnBrk="1" latinLnBrk="0" hangingPunct="1" rtl="false">
      <a:defRPr sz="1800" kern="1200">
        <a:solidFill>
          <a:schemeClr val="tx1"/>
        </a:solidFill>
        <a:latin typeface="+mn-lt"/>
        <a:ea typeface="+mn-ea"/>
        <a:cs typeface="+mn-cs"/>
      </a:defRPr>
    </a:lvl4pPr>
    <a:lvl5pPr algn="l" marL="1828800" defTabSz="914400" eaLnBrk="1" latinLnBrk="0" hangingPunct="1" rtl="false">
      <a:defRPr sz="1800" kern="1200">
        <a:solidFill>
          <a:schemeClr val="tx1"/>
        </a:solidFill>
        <a:latin typeface="+mn-lt"/>
        <a:ea typeface="+mn-ea"/>
        <a:cs typeface="+mn-cs"/>
      </a:defRPr>
    </a:lvl5pPr>
    <a:lvl6pPr algn="l" marL="2286000" defTabSz="914400" eaLnBrk="1" latinLnBrk="0" hangingPunct="1" rtl="false">
      <a:defRPr sz="1800" kern="1200">
        <a:solidFill>
          <a:schemeClr val="tx1"/>
        </a:solidFill>
        <a:latin typeface="+mn-lt"/>
        <a:ea typeface="+mn-ea"/>
        <a:cs typeface="+mn-cs"/>
      </a:defRPr>
    </a:lvl6pPr>
    <a:lvl7pPr algn="l" marL="2743200" defTabSz="914400" eaLnBrk="1" latinLnBrk="0" hangingPunct="1" rtl="false">
      <a:defRPr sz="1800" kern="1200">
        <a:solidFill>
          <a:schemeClr val="tx1"/>
        </a:solidFill>
        <a:latin typeface="+mn-lt"/>
        <a:ea typeface="+mn-ea"/>
        <a:cs typeface="+mn-cs"/>
      </a:defRPr>
    </a:lvl7pPr>
    <a:lvl8pPr algn="l" marL="3200400" defTabSz="914400" eaLnBrk="1" latinLnBrk="0" hangingPunct="1" rtl="false">
      <a:defRPr sz="1800" kern="1200">
        <a:solidFill>
          <a:schemeClr val="tx1"/>
        </a:solidFill>
        <a:latin typeface="+mn-lt"/>
        <a:ea typeface="+mn-ea"/>
        <a:cs typeface="+mn-cs"/>
      </a:defRPr>
    </a:lvl8pPr>
    <a:lvl9pPr algn="l" marL="3657600" defTabSz="914400" eaLnBrk="1" latinLnBrk="0" hangingPunct="1" rtl="false">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294" autoAdjust="0"/>
    <p:restoredTop sz="94660"/>
  </p:normalViewPr>
  <p:slideViewPr>
    <p:cSldViewPr snapToGrid="0">
      <p:cViewPr>
        <p:scale>
          <a:sx n="62" d="100"/>
          <a:sy n="62" d="100"/>
        </p:scale>
        <p:origin x="-187" y="-1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theme" Target="theme/theme1.xml" /><Relationship Id="rId25" Type="http://schemas.openxmlformats.org/officeDocument/2006/relationships/viewProps" Target="viewProps.xml" /><Relationship Id="rId1" Type="http://schemas.openxmlformats.org/officeDocument/2006/relationships/slideMaster" Target="slideMasters/slideMaster1.xml" /><Relationship Id="rId24" Type="http://schemas.openxmlformats.org/officeDocument/2006/relationships/presProps" Target="presProps.xml" /><Relationship Id="rId27" Type="http://schemas.openxmlformats.org/officeDocument/2006/relationships/tableStyles" Target="tableStyles.xml" /><Relationship Id="rId19" Type="http://schemas.openxmlformats.org/officeDocument/2006/relationships/slide" Target="slides/slide18.xml" /><Relationship Id="rId18" Type="http://schemas.openxmlformats.org/officeDocument/2006/relationships/slide" Target="slides/slide17.xml" /><Relationship Id="rId17" Type="http://schemas.openxmlformats.org/officeDocument/2006/relationships/slide" Target="slides/slide16.xml" /><Relationship Id="rId16" Type="http://schemas.openxmlformats.org/officeDocument/2006/relationships/slide" Target="slides/slide15.xml" /><Relationship Id="rId15" Type="http://schemas.openxmlformats.org/officeDocument/2006/relationships/slide" Target="slides/slide14.xml" /><Relationship Id="rId14" Type="http://schemas.openxmlformats.org/officeDocument/2006/relationships/slide" Target="slides/slide13.xml" /><Relationship Id="rId2" Type="http://schemas.openxmlformats.org/officeDocument/2006/relationships/slide" Target="slides/slide1.xml" /><Relationship Id="rId12" Type="http://schemas.openxmlformats.org/officeDocument/2006/relationships/slide" Target="slides/slide11.xml" /><Relationship Id="rId21" Type="http://schemas.openxmlformats.org/officeDocument/2006/relationships/slide" Target="slides/slide20.xml" /><Relationship Id="rId22" Type="http://schemas.openxmlformats.org/officeDocument/2006/relationships/slide" Target="slides/slide21.xml" /><Relationship Id="rId13" Type="http://schemas.openxmlformats.org/officeDocument/2006/relationships/slide" Target="slides/slide12.xml" /><Relationship Id="rId4" Type="http://schemas.openxmlformats.org/officeDocument/2006/relationships/slide" Target="slides/slide3.xml" /><Relationship Id="rId10" Type="http://schemas.openxmlformats.org/officeDocument/2006/relationships/slide" Target="slides/slide9.xml" /><Relationship Id="rId23" Type="http://schemas.openxmlformats.org/officeDocument/2006/relationships/slide" Target="slides/slide22.xml" /><Relationship Id="rId11" Type="http://schemas.openxmlformats.org/officeDocument/2006/relationships/slide" Target="slides/slide10.xml" /><Relationship Id="rId3" Type="http://schemas.openxmlformats.org/officeDocument/2006/relationships/slide" Target="slides/slide2.xml" /><Relationship Id="rId20" Type="http://schemas.openxmlformats.org/officeDocument/2006/relationships/slide" Target="slides/slide19.xml" /><Relationship Id="rId9" Type="http://schemas.openxmlformats.org/officeDocument/2006/relationships/slide" Target="slides/slide8.xml" /><Relationship Id="rId6" Type="http://schemas.openxmlformats.org/officeDocument/2006/relationships/slide" Target="slides/slide5.xml" /><Relationship Id="rId5" Type="http://schemas.openxmlformats.org/officeDocument/2006/relationships/slide" Target="slides/slide4.xml" /><Relationship Id="rId8" Type="http://schemas.openxmlformats.org/officeDocument/2006/relationships/slide" Target="slides/slide7.xml" /><Relationship Id="rId7" Type="http://schemas.openxmlformats.org/officeDocument/2006/relationships/slide" Target="slides/slide6.xml" /><Relationship Id="rId28" Type="http://schemas.openxmlformats.org/officeDocument/2006/relationships/font" Target="fonts/WPS_Specail_1.fntdata"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3B0BD3-9270-4D4C-A739-C867381DB367}" type="datetimeFigureOut">
              <a:rPr lang="en-US" smtClean="0"/>
              <a:t>11/15/2014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D29869-B2C2-43C6-B56A-CFC2EAE6633F}" type="slidenum">
              <a:rPr lang="en-US" smtClean="0"/>
              <a:t>‹#›</a:t>
            </a:fld>
            <a:endParaRPr lang="en-US"/>
          </a:p>
        </p:txBody>
      </p:sp>
    </p:spTree>
    <p:extLst>
      <p:ext uri="{BB962C8B-B14F-4D97-AF65-F5344CB8AC3E}">
        <p14:creationId xmlns:p14="http://schemas.microsoft.com/office/powerpoint/2010/main" val="3774214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3B0BD3-9270-4D4C-A739-C867381DB367}" type="datetimeFigureOut">
              <a:rPr lang="en-US" smtClean="0"/>
              <a:t>11/15/2014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D29869-B2C2-43C6-B56A-CFC2EAE6633F}" type="slidenum">
              <a:rPr lang="en-US" smtClean="0"/>
              <a:t>‹#›</a:t>
            </a:fld>
            <a:endParaRPr lang="en-US"/>
          </a:p>
        </p:txBody>
      </p:sp>
    </p:spTree>
    <p:extLst>
      <p:ext uri="{BB962C8B-B14F-4D97-AF65-F5344CB8AC3E}">
        <p14:creationId xmlns:p14="http://schemas.microsoft.com/office/powerpoint/2010/main" val="2371879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3B0BD3-9270-4D4C-A739-C867381DB367}" type="datetimeFigureOut">
              <a:rPr lang="en-US" smtClean="0"/>
              <a:t>11/15/2014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D29869-B2C2-43C6-B56A-CFC2EAE6633F}" type="slidenum">
              <a:rPr lang="en-US" smtClean="0"/>
              <a:t>‹#›</a:t>
            </a:fld>
            <a:endParaRPr lang="en-US"/>
          </a:p>
        </p:txBody>
      </p:sp>
    </p:spTree>
    <p:extLst>
      <p:ext uri="{BB962C8B-B14F-4D97-AF65-F5344CB8AC3E}">
        <p14:creationId xmlns:p14="http://schemas.microsoft.com/office/powerpoint/2010/main" val="915502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3B0BD3-9270-4D4C-A739-C867381DB367}" type="datetimeFigureOut">
              <a:rPr lang="en-US" smtClean="0"/>
              <a:t>11/15/2014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D29869-B2C2-43C6-B56A-CFC2EAE6633F}" type="slidenum">
              <a:rPr lang="en-US" smtClean="0"/>
              <a:t>‹#›</a:t>
            </a:fld>
            <a:endParaRPr lang="en-US"/>
          </a:p>
        </p:txBody>
      </p:sp>
    </p:spTree>
    <p:extLst>
      <p:ext uri="{BB962C8B-B14F-4D97-AF65-F5344CB8AC3E}">
        <p14:creationId xmlns:p14="http://schemas.microsoft.com/office/powerpoint/2010/main" val="1877353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3B0BD3-9270-4D4C-A739-C867381DB367}" type="datetimeFigureOut">
              <a:rPr lang="en-US" smtClean="0"/>
              <a:t>11/15/2014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D29869-B2C2-43C6-B56A-CFC2EAE6633F}" type="slidenum">
              <a:rPr lang="en-US" smtClean="0"/>
              <a:t>‹#›</a:t>
            </a:fld>
            <a:endParaRPr lang="en-US"/>
          </a:p>
        </p:txBody>
      </p:sp>
    </p:spTree>
    <p:extLst>
      <p:ext uri="{BB962C8B-B14F-4D97-AF65-F5344CB8AC3E}">
        <p14:creationId xmlns:p14="http://schemas.microsoft.com/office/powerpoint/2010/main" val="738359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3B0BD3-9270-4D4C-A739-C867381DB367}" type="datetimeFigureOut">
              <a:rPr lang="en-US" smtClean="0"/>
              <a:t>11/15/2014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D29869-B2C2-43C6-B56A-CFC2EAE6633F}" type="slidenum">
              <a:rPr lang="en-US" smtClean="0"/>
              <a:t>‹#›</a:t>
            </a:fld>
            <a:endParaRPr lang="en-US"/>
          </a:p>
        </p:txBody>
      </p:sp>
    </p:spTree>
    <p:extLst>
      <p:ext uri="{BB962C8B-B14F-4D97-AF65-F5344CB8AC3E}">
        <p14:creationId xmlns:p14="http://schemas.microsoft.com/office/powerpoint/2010/main" val="3983021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3B0BD3-9270-4D4C-A739-C867381DB367}" type="datetimeFigureOut">
              <a:rPr lang="en-US" smtClean="0"/>
              <a:t>11/15/2014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D29869-B2C2-43C6-B56A-CFC2EAE6633F}" type="slidenum">
              <a:rPr lang="en-US" smtClean="0"/>
              <a:t>‹#›</a:t>
            </a:fld>
            <a:endParaRPr lang="en-US"/>
          </a:p>
        </p:txBody>
      </p:sp>
    </p:spTree>
    <p:extLst>
      <p:ext uri="{BB962C8B-B14F-4D97-AF65-F5344CB8AC3E}">
        <p14:creationId xmlns:p14="http://schemas.microsoft.com/office/powerpoint/2010/main" val="3890401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3B0BD3-9270-4D4C-A739-C867381DB367}" type="datetimeFigureOut">
              <a:rPr lang="en-US" smtClean="0"/>
              <a:t>11/15/2014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D29869-B2C2-43C6-B56A-CFC2EAE6633F}" type="slidenum">
              <a:rPr lang="en-US" smtClean="0"/>
              <a:t>‹#›</a:t>
            </a:fld>
            <a:endParaRPr lang="en-US"/>
          </a:p>
        </p:txBody>
      </p:sp>
    </p:spTree>
    <p:extLst>
      <p:ext uri="{BB962C8B-B14F-4D97-AF65-F5344CB8AC3E}">
        <p14:creationId xmlns:p14="http://schemas.microsoft.com/office/powerpoint/2010/main" val="680736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3B0BD3-9270-4D4C-A739-C867381DB367}" type="datetimeFigureOut">
              <a:rPr lang="en-US" smtClean="0"/>
              <a:t>11/15/2014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D29869-B2C2-43C6-B56A-CFC2EAE6633F}" type="slidenum">
              <a:rPr lang="en-US" smtClean="0"/>
              <a:t>‹#›</a:t>
            </a:fld>
            <a:endParaRPr lang="en-US"/>
          </a:p>
        </p:txBody>
      </p:sp>
    </p:spTree>
    <p:extLst>
      <p:ext uri="{BB962C8B-B14F-4D97-AF65-F5344CB8AC3E}">
        <p14:creationId xmlns:p14="http://schemas.microsoft.com/office/powerpoint/2010/main" val="282178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3B0BD3-9270-4D4C-A739-C867381DB367}" type="datetimeFigureOut">
              <a:rPr lang="en-US" smtClean="0"/>
              <a:t>11/15/2014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D29869-B2C2-43C6-B56A-CFC2EAE6633F}" type="slidenum">
              <a:rPr lang="en-US" smtClean="0"/>
              <a:t>‹#›</a:t>
            </a:fld>
            <a:endParaRPr lang="en-US"/>
          </a:p>
        </p:txBody>
      </p:sp>
    </p:spTree>
    <p:extLst>
      <p:ext uri="{BB962C8B-B14F-4D97-AF65-F5344CB8AC3E}">
        <p14:creationId xmlns:p14="http://schemas.microsoft.com/office/powerpoint/2010/main" val="306376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3B0BD3-9270-4D4C-A739-C867381DB367}" type="datetimeFigureOut">
              <a:rPr lang="en-US" smtClean="0"/>
              <a:t>11/15/2014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D29869-B2C2-43C6-B56A-CFC2EAE6633F}" type="slidenum">
              <a:rPr lang="en-US" smtClean="0"/>
              <a:t>‹#›</a:t>
            </a:fld>
            <a:endParaRPr lang="en-US"/>
          </a:p>
        </p:txBody>
      </p:sp>
    </p:spTree>
    <p:extLst>
      <p:ext uri="{BB962C8B-B14F-4D97-AF65-F5344CB8AC3E}">
        <p14:creationId xmlns:p14="http://schemas.microsoft.com/office/powerpoint/2010/main" val="2773218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3B0BD3-9270-4D4C-A739-C867381DB367}" type="datetimeFigureOut">
              <a:rPr lang="en-US" smtClean="0"/>
              <a:t>11/15/2014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D29869-B2C2-43C6-B56A-CFC2EAE6633F}" type="slidenum">
              <a:rPr lang="en-US" smtClean="0"/>
              <a:t>‹#›</a:t>
            </a:fld>
            <a:endParaRPr lang="en-US"/>
          </a:p>
        </p:txBody>
      </p:sp>
    </p:spTree>
    <p:extLst>
      <p:ext uri="{BB962C8B-B14F-4D97-AF65-F5344CB8AC3E}">
        <p14:creationId xmlns:p14="http://schemas.microsoft.com/office/powerpoint/2010/main" val="31520121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b="1" dirty="0">
                <a:solidFill>
                  <a:schemeClr val="accent6">
                    <a:lumMod val="50000"/>
                  </a:schemeClr>
                </a:solidFill>
              </a:rPr>
              <a:t>HAITI TODAY</a:t>
            </a:r>
            <a:br>
              <a:rPr lang="en-US" sz="3200" b="1" dirty="0">
                <a:solidFill>
                  <a:schemeClr val="accent6">
                    <a:lumMod val="50000"/>
                  </a:schemeClr>
                </a:solidFill>
              </a:rPr>
            </a:br>
            <a:r>
              <a:rPr lang="en-US" sz="3200" b="1" dirty="0" smtClean="0">
                <a:solidFill>
                  <a:schemeClr val="accent6">
                    <a:lumMod val="50000"/>
                  </a:schemeClr>
                </a:solidFill>
              </a:rPr>
              <a:t>THE WORLD </a:t>
            </a:r>
            <a:r>
              <a:rPr lang="en-US" sz="3200" b="1" dirty="0">
                <a:solidFill>
                  <a:schemeClr val="accent6">
                    <a:lumMod val="50000"/>
                  </a:schemeClr>
                </a:solidFill>
              </a:rPr>
              <a:t>TOMORROW</a:t>
            </a:r>
            <a:br>
              <a:rPr lang="en-US" sz="3200" b="1" dirty="0">
                <a:solidFill>
                  <a:schemeClr val="accent6">
                    <a:lumMod val="50000"/>
                  </a:schemeClr>
                </a:solidFill>
              </a:rPr>
            </a:br>
            <a:r>
              <a:rPr lang="en-US" sz="3200" b="1" dirty="0">
                <a:solidFill>
                  <a:schemeClr val="accent6">
                    <a:lumMod val="50000"/>
                  </a:schemeClr>
                </a:solidFill>
              </a:rPr>
              <a:t>PANEL DISCUSSION </a:t>
            </a:r>
            <a:br>
              <a:rPr lang="en-US" sz="3200" b="1" dirty="0">
                <a:solidFill>
                  <a:schemeClr val="accent6">
                    <a:lumMod val="50000"/>
                  </a:schemeClr>
                </a:solidFill>
              </a:rPr>
            </a:br>
            <a:endParaRPr lang="en-US" sz="3200" b="1" dirty="0">
              <a:solidFill>
                <a:schemeClr val="accent6">
                  <a:lumMod val="50000"/>
                </a:schemeClr>
              </a:solidFill>
            </a:endParaRPr>
          </a:p>
        </p:txBody>
      </p:sp>
      <p:sp>
        <p:nvSpPr>
          <p:cNvPr id="3" name="Subtitle 2"/>
          <p:cNvSpPr>
            <a:spLocks noGrp="1"/>
          </p:cNvSpPr>
          <p:nvPr>
            <p:ph type="subTitle" idx="1"/>
          </p:nvPr>
        </p:nvSpPr>
        <p:spPr/>
        <p:txBody>
          <a:bodyPr>
            <a:noAutofit/>
          </a:bodyPr>
          <a:lstStyle/>
          <a:p>
            <a:pPr lvl="0" algn="l"/>
            <a:r>
              <a:rPr lang="en-US" sz="3200" dirty="0" smtClean="0"/>
              <a:t>Haitian people are very religious. Many Haitians claim that the January 2010 earthquake was a God’s punishment.</a:t>
            </a:r>
          </a:p>
          <a:p>
            <a:pPr lvl="0"/>
            <a:endParaRPr lang="en-US" sz="3200" dirty="0"/>
          </a:p>
          <a:p>
            <a:pPr lvl="0" algn="l"/>
            <a:r>
              <a:rPr lang="en-US" sz="3200" dirty="0" smtClean="0"/>
              <a:t>To </a:t>
            </a:r>
            <a:r>
              <a:rPr lang="en-US" sz="3200" dirty="0"/>
              <a:t>align myself to the belief of those who didn’t consider that earthquake as a natural phenomenon that can be scientifically explained, I would prefer to say that the January 2010 earthquake was a God’s wakeup call so that the Haitian people become aware of the importance of the environment and stop destroying it. </a:t>
            </a:r>
          </a:p>
          <a:p>
            <a:pPr lvl="0" algn="l"/>
            <a:r>
              <a:rPr lang="en-US" sz="3200" dirty="0"/>
              <a:t>The earthquake also created for the government and the people an opportunity to rebuild the country in a way that takes into account the set of sustainable development goals designed by the United Nations. </a:t>
            </a:r>
          </a:p>
          <a:p>
            <a:endParaRPr lang="en-US" sz="5400" dirty="0"/>
          </a:p>
        </p:txBody>
      </p:sp>
    </p:spTree>
    <p:extLst>
      <p:ext uri="{BB962C8B-B14F-4D97-AF65-F5344CB8AC3E}">
        <p14:creationId xmlns:p14="http://schemas.microsoft.com/office/powerpoint/2010/main" val="16542409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en-US" dirty="0"/>
              <a:t>Let’s remark that only 1 percent of the money went to the Haitian Government</a:t>
            </a:r>
          </a:p>
          <a:p>
            <a:pPr lvl="0"/>
            <a:r>
              <a:rPr lang="en-US" dirty="0"/>
              <a:t>A large amount of the pledge money has never been put up.</a:t>
            </a:r>
          </a:p>
          <a:p>
            <a:pPr lvl="0"/>
            <a:r>
              <a:rPr lang="en-US" dirty="0"/>
              <a:t>In March 2010 , UN countries pledged a total of 9.9 billion over 3 years. By </a:t>
            </a:r>
            <a:r>
              <a:rPr lang="en-US" dirty="0" err="1"/>
              <a:t>july</a:t>
            </a:r>
            <a:r>
              <a:rPr lang="en-US" dirty="0"/>
              <a:t> 2010, only 10% of the pledges had been given to the IHRC that was co-chaired by Bill Clinton and the Prime Minister of Haiti.</a:t>
            </a:r>
          </a:p>
          <a:p>
            <a:pPr lvl="0"/>
            <a:r>
              <a:rPr lang="en-US" dirty="0"/>
              <a:t>In an article : “Haiti, 4 years after the earthquake, Al Jazeera America  News reported in January 2014, that the United States is the largest contributor of aid to Haiti, pledging more than 3.6 billion toward relief, recovery and reconstruction, but that  report released in June by the Government Accountability Office found that the USAID which is in charge of some of the biggest projects in Haiti had only spent 31% of the funds allocated and that doesn’t include money the report couldn’t track.</a:t>
            </a:r>
          </a:p>
          <a:p>
            <a:endParaRPr lang="en-US" dirty="0"/>
          </a:p>
        </p:txBody>
      </p:sp>
    </p:spTree>
    <p:extLst>
      <p:ext uri="{BB962C8B-B14F-4D97-AF65-F5344CB8AC3E}">
        <p14:creationId xmlns:p14="http://schemas.microsoft.com/office/powerpoint/2010/main" val="1966954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solidFill>
                  <a:srgbClr val="FF0000"/>
                </a:solidFill>
              </a:rPr>
              <a:t>This proves that even though Haiti cannot do without the assistance of the international community</a:t>
            </a:r>
            <a:r>
              <a:rPr lang="en-US" dirty="0" smtClean="0">
                <a:solidFill>
                  <a:srgbClr val="FF0000"/>
                </a:solidFill>
              </a:rPr>
              <a:t>, the Haitians should solve themselves their problems and take charge of their own destiny.</a:t>
            </a:r>
          </a:p>
          <a:p>
            <a:endParaRPr lang="en-US" dirty="0" smtClean="0"/>
          </a:p>
          <a:p>
            <a:pPr lvl="0"/>
            <a:r>
              <a:rPr lang="en-US" dirty="0" smtClean="0">
                <a:solidFill>
                  <a:schemeClr val="accent6">
                    <a:lumMod val="50000"/>
                  </a:schemeClr>
                </a:solidFill>
              </a:rPr>
              <a:t>Haiti must change and will change, but Haiti cannot change without the contribution of all her children living abroad.</a:t>
            </a:r>
          </a:p>
          <a:p>
            <a:pPr lvl="0"/>
            <a:endParaRPr lang="en-US" dirty="0"/>
          </a:p>
          <a:p>
            <a:pPr lvl="0"/>
            <a:r>
              <a:rPr lang="en-US" dirty="0" smtClean="0">
                <a:solidFill>
                  <a:srgbClr val="C00000"/>
                </a:solidFill>
              </a:rPr>
              <a:t>No change is possible in Haiti without the HLA, which means: the Haitians Living Abroad.</a:t>
            </a:r>
          </a:p>
          <a:p>
            <a:endParaRPr lang="en-US" dirty="0"/>
          </a:p>
        </p:txBody>
      </p:sp>
    </p:spTree>
    <p:extLst>
      <p:ext uri="{BB962C8B-B14F-4D97-AF65-F5344CB8AC3E}">
        <p14:creationId xmlns:p14="http://schemas.microsoft.com/office/powerpoint/2010/main" val="3044838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r>
              <a:rPr lang="en-US" sz="3600" dirty="0"/>
              <a:t>In this context, the Institute for Conscious Global Change in collaboration with its partners: Hibiscus, Eco City Builders, </a:t>
            </a:r>
            <a:r>
              <a:rPr lang="en-US" sz="3600" dirty="0" err="1"/>
              <a:t>etc</a:t>
            </a:r>
            <a:r>
              <a:rPr lang="en-US" sz="3600" dirty="0"/>
              <a:t>, has offered a very efficient model of different initiatives that the HLAs can take to help change their country.</a:t>
            </a:r>
          </a:p>
          <a:p>
            <a:endParaRPr lang="en-US" sz="3600" dirty="0"/>
          </a:p>
        </p:txBody>
      </p:sp>
    </p:spTree>
    <p:extLst>
      <p:ext uri="{BB962C8B-B14F-4D97-AF65-F5344CB8AC3E}">
        <p14:creationId xmlns:p14="http://schemas.microsoft.com/office/powerpoint/2010/main" val="3868436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en-US" dirty="0">
                <a:solidFill>
                  <a:schemeClr val="accent5">
                    <a:lumMod val="50000"/>
                  </a:schemeClr>
                </a:solidFill>
              </a:rPr>
              <a:t>To say the truth. The 300,000 victims of the earthquake, didn’t die because of the earthquake. They died because our cities and villages have been constructed according to any standards. We do not have zoning rules. We do not have modern building codes.</a:t>
            </a:r>
          </a:p>
          <a:p>
            <a:pPr lvl="0"/>
            <a:r>
              <a:rPr lang="en-US" dirty="0"/>
              <a:t>At the Ministry of Public Works, Transport and Communications (MTPTC) there is a Technical Evaluation of Building Office (BTEB), but this bureau is deprived of the skilled human resources and adequate material. No computers, no computerized registrars, no Global positioning satellite (GPS) equipment and personnel.</a:t>
            </a:r>
          </a:p>
          <a:p>
            <a:pPr lvl="0"/>
            <a:r>
              <a:rPr lang="en-US" dirty="0"/>
              <a:t>The problem is the same at the level of the City Halls.</a:t>
            </a:r>
          </a:p>
          <a:p>
            <a:pPr lvl="0"/>
            <a:r>
              <a:rPr lang="en-US" dirty="0"/>
              <a:t>When they try to put in application what they have as regulations they face the wrath of the workers in the construction sites who want to fight for their jobs.</a:t>
            </a:r>
          </a:p>
          <a:p>
            <a:endParaRPr lang="en-US" dirty="0"/>
          </a:p>
        </p:txBody>
      </p:sp>
    </p:spTree>
    <p:extLst>
      <p:ext uri="{BB962C8B-B14F-4D97-AF65-F5344CB8AC3E}">
        <p14:creationId xmlns:p14="http://schemas.microsoft.com/office/powerpoint/2010/main" val="378348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r>
              <a:rPr lang="en-US" dirty="0"/>
              <a:t>In the aftermath of the earthquake some NGOs like Build Change, in partnership with </a:t>
            </a:r>
            <a:r>
              <a:rPr lang="en-US" dirty="0" err="1"/>
              <a:t>Degenkolb</a:t>
            </a:r>
            <a:r>
              <a:rPr lang="en-US" dirty="0"/>
              <a:t> Engineers and UNOPS completed the first ever training on retrofitting in Haiti, for 58 MTPTC engineers, on retrofitting solutions for low rise buildings. </a:t>
            </a:r>
          </a:p>
          <a:p>
            <a:pPr lvl="0"/>
            <a:r>
              <a:rPr lang="en-US" dirty="0"/>
              <a:t>Build Change also contributed to the production and revision of the MTPTC Retrofit Guide, the “Guide de </a:t>
            </a:r>
            <a:r>
              <a:rPr lang="en-US" dirty="0" err="1"/>
              <a:t>Renforcement</a:t>
            </a:r>
            <a:r>
              <a:rPr lang="en-US" dirty="0"/>
              <a:t> </a:t>
            </a:r>
            <a:r>
              <a:rPr lang="en-US" dirty="0" err="1"/>
              <a:t>Parasismique</a:t>
            </a:r>
            <a:r>
              <a:rPr lang="en-US" dirty="0"/>
              <a:t> et </a:t>
            </a:r>
            <a:r>
              <a:rPr lang="en-US" dirty="0" err="1"/>
              <a:t>Paracyclonique</a:t>
            </a:r>
            <a:r>
              <a:rPr lang="en-US" dirty="0"/>
              <a:t> de </a:t>
            </a:r>
            <a:r>
              <a:rPr lang="en-US" dirty="0" err="1"/>
              <a:t>Batiments</a:t>
            </a:r>
            <a:r>
              <a:rPr lang="en-US" dirty="0"/>
              <a:t>.” </a:t>
            </a:r>
          </a:p>
          <a:p>
            <a:endParaRPr lang="en-US" dirty="0"/>
          </a:p>
        </p:txBody>
      </p:sp>
    </p:spTree>
    <p:extLst>
      <p:ext uri="{BB962C8B-B14F-4D97-AF65-F5344CB8AC3E}">
        <p14:creationId xmlns:p14="http://schemas.microsoft.com/office/powerpoint/2010/main" val="2758669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lvl="0"/>
            <a:r>
              <a:rPr lang="en-US" dirty="0"/>
              <a:t>The city model proposed by ICGC, using St Raphael as a case study comes in a timely manner.</a:t>
            </a:r>
          </a:p>
          <a:p>
            <a:pPr lvl="0"/>
            <a:r>
              <a:rPr lang="en-US" dirty="0"/>
              <a:t>It can be easily integrated to the PSDH, in accordance with the standards provided by the “Plan </a:t>
            </a:r>
            <a:r>
              <a:rPr lang="en-US" dirty="0" err="1"/>
              <a:t>d’Action</a:t>
            </a:r>
            <a:r>
              <a:rPr lang="en-US" dirty="0"/>
              <a:t> pour le </a:t>
            </a:r>
            <a:r>
              <a:rPr lang="en-US" dirty="0" err="1"/>
              <a:t>Relevement</a:t>
            </a:r>
            <a:r>
              <a:rPr lang="en-US" dirty="0"/>
              <a:t> et le </a:t>
            </a:r>
            <a:r>
              <a:rPr lang="en-US" dirty="0" err="1"/>
              <a:t>Developpement</a:t>
            </a:r>
            <a:r>
              <a:rPr lang="en-US" dirty="0"/>
              <a:t> </a:t>
            </a:r>
            <a:r>
              <a:rPr lang="en-US" dirty="0" err="1"/>
              <a:t>d’Haiti</a:t>
            </a:r>
            <a:r>
              <a:rPr lang="en-US" dirty="0"/>
              <a:t>” (PARDH) which has identified </a:t>
            </a:r>
            <a:r>
              <a:rPr lang="en-US" dirty="0">
                <a:solidFill>
                  <a:srgbClr val="C00000"/>
                </a:solidFill>
              </a:rPr>
              <a:t>the </a:t>
            </a:r>
            <a:r>
              <a:rPr lang="en-US" b="1" dirty="0">
                <a:solidFill>
                  <a:srgbClr val="C00000"/>
                </a:solidFill>
              </a:rPr>
              <a:t>12 poles of </a:t>
            </a:r>
            <a:r>
              <a:rPr lang="en-US" b="1" dirty="0" smtClean="0">
                <a:solidFill>
                  <a:srgbClr val="C00000"/>
                </a:solidFill>
              </a:rPr>
              <a:t>regional </a:t>
            </a:r>
            <a:r>
              <a:rPr lang="en-US" b="1" dirty="0">
                <a:solidFill>
                  <a:srgbClr val="C00000"/>
                </a:solidFill>
              </a:rPr>
              <a:t>development</a:t>
            </a:r>
            <a:r>
              <a:rPr lang="en-US" dirty="0">
                <a:solidFill>
                  <a:srgbClr val="C00000"/>
                </a:solidFill>
              </a:rPr>
              <a:t> </a:t>
            </a:r>
            <a:r>
              <a:rPr lang="en-US" dirty="0"/>
              <a:t>of the country: </a:t>
            </a:r>
            <a:endParaRPr lang="en-US" dirty="0" smtClean="0"/>
          </a:p>
          <a:p>
            <a:pPr lvl="0"/>
            <a:r>
              <a:rPr lang="en-US" dirty="0" smtClean="0"/>
              <a:t>2 </a:t>
            </a:r>
            <a:r>
              <a:rPr lang="en-US" dirty="0"/>
              <a:t>major poles: Cap-Haitian in the north and Les </a:t>
            </a:r>
            <a:r>
              <a:rPr lang="en-US" dirty="0" err="1"/>
              <a:t>Cayes</a:t>
            </a:r>
            <a:r>
              <a:rPr lang="en-US" dirty="0"/>
              <a:t> in the south </a:t>
            </a:r>
          </a:p>
          <a:p>
            <a:pPr lvl="0"/>
            <a:r>
              <a:rPr lang="fr-FR" dirty="0" smtClean="0"/>
              <a:t>10 </a:t>
            </a:r>
            <a:r>
              <a:rPr lang="fr-FR" dirty="0" err="1" smtClean="0"/>
              <a:t>other</a:t>
            </a:r>
            <a:r>
              <a:rPr lang="fr-FR" dirty="0" smtClean="0"/>
              <a:t> </a:t>
            </a:r>
            <a:r>
              <a:rPr lang="fr-FR" dirty="0" err="1" smtClean="0"/>
              <a:t>poles</a:t>
            </a:r>
            <a:r>
              <a:rPr lang="fr-FR" dirty="0" smtClean="0"/>
              <a:t>: Port-de-Paix, </a:t>
            </a:r>
            <a:r>
              <a:rPr lang="fr-FR" dirty="0"/>
              <a:t>the axis Fort-</a:t>
            </a:r>
            <a:r>
              <a:rPr lang="fr-FR" dirty="0" err="1"/>
              <a:t>Liberte</a:t>
            </a:r>
            <a:r>
              <a:rPr lang="fr-FR" dirty="0"/>
              <a:t>/</a:t>
            </a:r>
            <a:r>
              <a:rPr lang="fr-FR" dirty="0" err="1"/>
              <a:t>Ouanaminthe</a:t>
            </a:r>
            <a:r>
              <a:rPr lang="fr-FR" dirty="0"/>
              <a:t>, </a:t>
            </a:r>
            <a:r>
              <a:rPr lang="fr-FR" dirty="0" err="1"/>
              <a:t>Gonaives</a:t>
            </a:r>
            <a:r>
              <a:rPr lang="fr-FR" dirty="0"/>
              <a:t>, </a:t>
            </a:r>
            <a:r>
              <a:rPr lang="fr-FR" dirty="0" err="1"/>
              <a:t>Hinche</a:t>
            </a:r>
            <a:r>
              <a:rPr lang="fr-FR" dirty="0"/>
              <a:t>, Saint-Marc, Mirebalais, </a:t>
            </a:r>
            <a:r>
              <a:rPr lang="fr-FR" dirty="0" err="1"/>
              <a:t>Jeremie</a:t>
            </a:r>
            <a:r>
              <a:rPr lang="fr-FR" dirty="0"/>
              <a:t>, </a:t>
            </a:r>
            <a:r>
              <a:rPr lang="fr-FR" dirty="0" err="1"/>
              <a:t>Miragoane</a:t>
            </a:r>
            <a:r>
              <a:rPr lang="fr-FR" dirty="0"/>
              <a:t> and Jacmel.</a:t>
            </a:r>
            <a:endParaRPr lang="en-US" dirty="0"/>
          </a:p>
          <a:p>
            <a:pPr marL="0" indent="0">
              <a:buNone/>
            </a:pPr>
            <a:r>
              <a:rPr lang="fr-FR" dirty="0"/>
              <a:t> </a:t>
            </a:r>
            <a:endParaRPr lang="en-US" dirty="0"/>
          </a:p>
          <a:p>
            <a:endParaRPr lang="en-US" dirty="0"/>
          </a:p>
        </p:txBody>
      </p:sp>
    </p:spTree>
    <p:extLst>
      <p:ext uri="{BB962C8B-B14F-4D97-AF65-F5344CB8AC3E}">
        <p14:creationId xmlns:p14="http://schemas.microsoft.com/office/powerpoint/2010/main" val="1209286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The PARDH has also identified 42 poles of local development all of them “Chefs-</a:t>
            </a:r>
            <a:r>
              <a:rPr lang="en-US" dirty="0" err="1"/>
              <a:t>lieux</a:t>
            </a:r>
            <a:r>
              <a:rPr lang="en-US" dirty="0"/>
              <a:t> </a:t>
            </a:r>
            <a:r>
              <a:rPr lang="en-US" dirty="0" err="1"/>
              <a:t>d’arrondissement</a:t>
            </a:r>
            <a:r>
              <a:rPr lang="en-US" dirty="0"/>
              <a:t>” or chief towns of district.</a:t>
            </a:r>
          </a:p>
          <a:p>
            <a:pPr lvl="0"/>
            <a:r>
              <a:rPr lang="en-US" dirty="0"/>
              <a:t>Saint-Raphael, being </a:t>
            </a:r>
            <a:r>
              <a:rPr lang="en-US" dirty="0" smtClean="0"/>
              <a:t>the </a:t>
            </a:r>
            <a:r>
              <a:rPr lang="en-US" dirty="0"/>
              <a:t>chief town of the Saint-Raphael district, is one of the local pole of development.</a:t>
            </a:r>
          </a:p>
          <a:p>
            <a:r>
              <a:rPr lang="en-US" dirty="0"/>
              <a:t> </a:t>
            </a:r>
          </a:p>
          <a:p>
            <a:pPr lvl="0"/>
            <a:r>
              <a:rPr lang="en-US" dirty="0"/>
              <a:t>Saint-Raphael is located at 118 km driving distance from Cap-</a:t>
            </a:r>
            <a:r>
              <a:rPr lang="en-US" dirty="0" err="1"/>
              <a:t>Haitien</a:t>
            </a:r>
            <a:r>
              <a:rPr lang="en-US" dirty="0"/>
              <a:t> (33.44 km straight line). It is an integral part of the greatest regional pole of development.</a:t>
            </a:r>
          </a:p>
          <a:p>
            <a:endParaRPr lang="en-US" dirty="0"/>
          </a:p>
        </p:txBody>
      </p:sp>
    </p:spTree>
    <p:extLst>
      <p:ext uri="{BB962C8B-B14F-4D97-AF65-F5344CB8AC3E}">
        <p14:creationId xmlns:p14="http://schemas.microsoft.com/office/powerpoint/2010/main" val="24247265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r>
              <a:rPr lang="en-US" dirty="0"/>
              <a:t>The project concept: “GEO-DESIGNING SAINT-RAPHAEL, HAITI” shall be of interest for the Haitian government because it is in line with the goals set by the PSDH and the PARDH in selecting the local poles of development to structure the local development and the regional planning</a:t>
            </a:r>
            <a:r>
              <a:rPr lang="en-US" dirty="0" smtClean="0"/>
              <a:t>.</a:t>
            </a:r>
          </a:p>
          <a:p>
            <a:pPr marL="0" indent="0">
              <a:buNone/>
            </a:pPr>
            <a:r>
              <a:rPr lang="en-US" dirty="0" smtClean="0"/>
              <a:t> </a:t>
            </a:r>
          </a:p>
          <a:p>
            <a:pPr lvl="0"/>
            <a:r>
              <a:rPr lang="en-US" dirty="0" smtClean="0"/>
              <a:t>Moreover</a:t>
            </a:r>
            <a:r>
              <a:rPr lang="en-US" dirty="0"/>
              <a:t>, in its effort to reduce the extreme poverty in the rural areas, the government has created special plans for several cities, while there isn’t yet any global plan for the development of these cities. </a:t>
            </a:r>
            <a:endParaRPr lang="en-US" dirty="0" smtClean="0"/>
          </a:p>
          <a:p>
            <a:pPr lvl="0"/>
            <a:endParaRPr lang="en-US" dirty="0"/>
          </a:p>
          <a:p>
            <a:pPr lvl="0"/>
            <a:r>
              <a:rPr lang="en-US" dirty="0"/>
              <a:t>Geo-Design Saint-Raphael might serve as model of overall plan into which all the specific projects would be integrated.</a:t>
            </a:r>
          </a:p>
          <a:p>
            <a:endParaRPr lang="en-US" dirty="0"/>
          </a:p>
        </p:txBody>
      </p:sp>
    </p:spTree>
    <p:extLst>
      <p:ext uri="{BB962C8B-B14F-4D97-AF65-F5344CB8AC3E}">
        <p14:creationId xmlns:p14="http://schemas.microsoft.com/office/powerpoint/2010/main" val="3463091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US" sz="3400" dirty="0"/>
              <a:t>The concept is excellent. The </a:t>
            </a:r>
            <a:r>
              <a:rPr lang="en-US" sz="3400" dirty="0" err="1"/>
              <a:t>multisectoral</a:t>
            </a:r>
            <a:r>
              <a:rPr lang="en-US" sz="3400" dirty="0"/>
              <a:t> involvement approach is the best method and a guarantee of success.</a:t>
            </a:r>
          </a:p>
          <a:p>
            <a:pPr marL="0" indent="0">
              <a:buNone/>
            </a:pPr>
            <a:r>
              <a:rPr lang="en-US" sz="3400" dirty="0"/>
              <a:t> </a:t>
            </a:r>
          </a:p>
          <a:p>
            <a:pPr lvl="0"/>
            <a:r>
              <a:rPr lang="en-US" sz="3400" dirty="0"/>
              <a:t> For the next phase of the development of GEO-DESIGNING SAINT-RAPHAEL, I would advise its designers to go deeper into the PSDH and the PARDH, to take into accounts the </a:t>
            </a:r>
            <a:r>
              <a:rPr lang="en-US" sz="3400" b="1" dirty="0"/>
              <a:t>actions and projects that have already been selected for Saint-Raphael in the Haiti territorial rebuilding Plan</a:t>
            </a:r>
            <a:r>
              <a:rPr lang="en-US" sz="3400" b="1" dirty="0" smtClean="0"/>
              <a:t>.</a:t>
            </a:r>
          </a:p>
          <a:p>
            <a:pPr lvl="0"/>
            <a:endParaRPr lang="en-US" sz="3400" dirty="0"/>
          </a:p>
          <a:p>
            <a:endParaRPr lang="en-US" dirty="0"/>
          </a:p>
        </p:txBody>
      </p:sp>
    </p:spTree>
    <p:extLst>
      <p:ext uri="{BB962C8B-B14F-4D97-AF65-F5344CB8AC3E}">
        <p14:creationId xmlns:p14="http://schemas.microsoft.com/office/powerpoint/2010/main" val="4109162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solidFill>
                  <a:srgbClr val="FF0000"/>
                </a:solidFill>
              </a:rPr>
              <a:t>We have identified the following actions:</a:t>
            </a:r>
            <a:endParaRPr lang="en-US" dirty="0">
              <a:solidFill>
                <a:srgbClr val="FF0000"/>
              </a:solidFill>
            </a:endParaRPr>
          </a:p>
          <a:p>
            <a:pPr lvl="0"/>
            <a:r>
              <a:rPr lang="en-US" dirty="0"/>
              <a:t>The protection and enhancement of special interest projects such as the cave of Saint-Raphael.</a:t>
            </a:r>
          </a:p>
          <a:p>
            <a:pPr lvl="0"/>
            <a:r>
              <a:rPr lang="en-US" dirty="0"/>
              <a:t>The inventory (including geolocation, qualification and quantification) of natural areas to be restored and/or regulated and the integration of information into a database.</a:t>
            </a:r>
          </a:p>
          <a:p>
            <a:pPr lvl="0"/>
            <a:r>
              <a:rPr lang="en-US" dirty="0"/>
              <a:t>The inventory of current carrier practices (including their geolocation, qualification and quantification) and the integration of information into a database.</a:t>
            </a:r>
          </a:p>
          <a:p>
            <a:endParaRPr lang="en-US" dirty="0"/>
          </a:p>
        </p:txBody>
      </p:sp>
    </p:spTree>
    <p:extLst>
      <p:ext uri="{BB962C8B-B14F-4D97-AF65-F5344CB8AC3E}">
        <p14:creationId xmlns:p14="http://schemas.microsoft.com/office/powerpoint/2010/main" val="2099091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25000" lnSpcReduction="20000"/>
          </a:bodyPr>
          <a:lstStyle/>
          <a:p>
            <a:pPr lvl="0"/>
            <a:r>
              <a:rPr lang="en-US" sz="11400" dirty="0"/>
              <a:t>The most important SDG for Haiti is the eradication of extreme poverty, and to parody ICGC, in all its forms, for all the Haitian people living in the 10 departments, 140 communes and the 570 communal sections of the country, by 2030</a:t>
            </a:r>
            <a:r>
              <a:rPr lang="en-US" sz="11400" dirty="0" smtClean="0"/>
              <a:t>.</a:t>
            </a:r>
          </a:p>
          <a:p>
            <a:pPr lvl="0"/>
            <a:endParaRPr lang="en-US" sz="11400" dirty="0"/>
          </a:p>
          <a:p>
            <a:pPr lvl="0"/>
            <a:r>
              <a:rPr lang="en-US" sz="11400" dirty="0"/>
              <a:t>This goal is consistent with the Strategic Plan for National Recovery and Development of Haiti (PSDH) that aims to make Haiti an emerging country by 2030 through 4 major projects for the country’s recovery: territorial reconstruction, economic reconstruction, social reconstruction and institutional reconstruction.</a:t>
            </a:r>
          </a:p>
          <a:p>
            <a:endParaRPr lang="en-US" dirty="0"/>
          </a:p>
        </p:txBody>
      </p:sp>
    </p:spTree>
    <p:extLst>
      <p:ext uri="{BB962C8B-B14F-4D97-AF65-F5344CB8AC3E}">
        <p14:creationId xmlns:p14="http://schemas.microsoft.com/office/powerpoint/2010/main" val="22108002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The development of technologies that provide alternative sources of energy to wood and charcoal.</a:t>
            </a:r>
          </a:p>
          <a:p>
            <a:pPr lvl="0"/>
            <a:r>
              <a:rPr lang="en-US" dirty="0"/>
              <a:t>The renovation of the regional and local development poles.</a:t>
            </a:r>
          </a:p>
          <a:p>
            <a:pPr lvl="0"/>
            <a:r>
              <a:rPr lang="en-US" dirty="0"/>
              <a:t>The urban renovation for tourism.</a:t>
            </a:r>
          </a:p>
          <a:p>
            <a:pPr lvl="0"/>
            <a:r>
              <a:rPr lang="en-US" dirty="0"/>
              <a:t>The elaboration and implementation of an urban master plan for 59 cities including Saint-Raphael.</a:t>
            </a:r>
          </a:p>
          <a:p>
            <a:r>
              <a:rPr lang="en-US" b="1" dirty="0"/>
              <a:t> </a:t>
            </a:r>
            <a:endParaRPr lang="en-US" dirty="0"/>
          </a:p>
          <a:p>
            <a:endParaRPr lang="en-US" dirty="0"/>
          </a:p>
        </p:txBody>
      </p:sp>
    </p:spTree>
    <p:extLst>
      <p:ext uri="{BB962C8B-B14F-4D97-AF65-F5344CB8AC3E}">
        <p14:creationId xmlns:p14="http://schemas.microsoft.com/office/powerpoint/2010/main" val="42722898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a:solidFill>
                  <a:srgbClr val="FF0000"/>
                </a:solidFill>
              </a:rPr>
              <a:t>We have also identified the following projects:</a:t>
            </a:r>
            <a:endParaRPr lang="en-US" dirty="0">
              <a:solidFill>
                <a:srgbClr val="FF0000"/>
              </a:solidFill>
            </a:endParaRPr>
          </a:p>
          <a:p>
            <a:pPr lvl="0"/>
            <a:r>
              <a:rPr lang="en-US" dirty="0"/>
              <a:t>Drainage, street rehabilitation and residential developments in Saint-Raphael</a:t>
            </a:r>
          </a:p>
          <a:p>
            <a:pPr lvl="0"/>
            <a:r>
              <a:rPr lang="en-US" dirty="0"/>
              <a:t>Identification and study of other priority works to realize.</a:t>
            </a:r>
          </a:p>
          <a:p>
            <a:pPr lvl="0"/>
            <a:r>
              <a:rPr lang="en-US" dirty="0"/>
              <a:t>Rehabilitation of the road section connecting </a:t>
            </a:r>
            <a:r>
              <a:rPr lang="en-US" dirty="0" err="1"/>
              <a:t>Marchand</a:t>
            </a:r>
            <a:r>
              <a:rPr lang="en-US" dirty="0"/>
              <a:t> Dessalines, Saint Michel de </a:t>
            </a:r>
            <a:r>
              <a:rPr lang="en-US" dirty="0" err="1"/>
              <a:t>l’Attalaye</a:t>
            </a:r>
            <a:r>
              <a:rPr lang="en-US" dirty="0"/>
              <a:t> and Saint-Raphael.</a:t>
            </a:r>
          </a:p>
          <a:p>
            <a:pPr lvl="0"/>
            <a:r>
              <a:rPr lang="en-US" dirty="0"/>
              <a:t>Construction of a bypass in Saint-Raphael.</a:t>
            </a:r>
          </a:p>
          <a:p>
            <a:pPr lvl="0"/>
            <a:r>
              <a:rPr lang="en-US" dirty="0"/>
              <a:t>Construction of an electrical network between </a:t>
            </a:r>
            <a:r>
              <a:rPr lang="en-US" dirty="0" err="1"/>
              <a:t>Hinche</a:t>
            </a:r>
            <a:r>
              <a:rPr lang="en-US" dirty="0"/>
              <a:t>, </a:t>
            </a:r>
            <a:r>
              <a:rPr lang="en-US" dirty="0" err="1"/>
              <a:t>Pignon</a:t>
            </a:r>
            <a:r>
              <a:rPr lang="en-US" dirty="0"/>
              <a:t>, Saint-Raphael and Saint Michel de </a:t>
            </a:r>
            <a:r>
              <a:rPr lang="en-US" dirty="0" err="1"/>
              <a:t>l’Attalaye</a:t>
            </a:r>
            <a:r>
              <a:rPr lang="en-US" dirty="0"/>
              <a:t>.</a:t>
            </a:r>
          </a:p>
          <a:p>
            <a:pPr lvl="0"/>
            <a:r>
              <a:rPr lang="en-US" dirty="0"/>
              <a:t>Rehabilitation and extension of the road network of Saint-Raphael.</a:t>
            </a:r>
          </a:p>
          <a:p>
            <a:endParaRPr lang="en-US" dirty="0"/>
          </a:p>
        </p:txBody>
      </p:sp>
    </p:spTree>
    <p:extLst>
      <p:ext uri="{BB962C8B-B14F-4D97-AF65-F5344CB8AC3E}">
        <p14:creationId xmlns:p14="http://schemas.microsoft.com/office/powerpoint/2010/main" val="25596936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C</a:t>
            </a:r>
            <a:r>
              <a:rPr lang="en-US" dirty="0" smtClean="0"/>
              <a:t>ongratulations </a:t>
            </a:r>
            <a:r>
              <a:rPr lang="en-US" dirty="0"/>
              <a:t>to Ms. Etta Jackson, founder and CEO of the Institute for Conscious Global Change, Ms. </a:t>
            </a:r>
            <a:r>
              <a:rPr lang="en-US" dirty="0" err="1"/>
              <a:t>Magali</a:t>
            </a:r>
            <a:r>
              <a:rPr lang="en-US" dirty="0"/>
              <a:t> Regis, </a:t>
            </a:r>
            <a:r>
              <a:rPr lang="en-US" b="1" dirty="0"/>
              <a:t>Architect and President of </a:t>
            </a:r>
            <a:r>
              <a:rPr lang="en-US" b="1" dirty="0" smtClean="0"/>
              <a:t>HIBISCUS</a:t>
            </a:r>
            <a:r>
              <a:rPr lang="en-US" dirty="0" smtClean="0"/>
              <a:t>, </a:t>
            </a:r>
            <a:r>
              <a:rPr lang="en-US" dirty="0"/>
              <a:t>Mr. Mehmet </a:t>
            </a:r>
            <a:r>
              <a:rPr lang="en-US" dirty="0" err="1"/>
              <a:t>Killic</a:t>
            </a:r>
            <a:r>
              <a:rPr lang="en-US" dirty="0"/>
              <a:t>, </a:t>
            </a:r>
            <a:r>
              <a:rPr lang="en-US" b="1" dirty="0" smtClean="0"/>
              <a:t>Executive </a:t>
            </a:r>
            <a:r>
              <a:rPr lang="en-US" b="1" dirty="0"/>
              <a:t>Director of Peace Islands Institute and Friend of Haiti </a:t>
            </a:r>
            <a:r>
              <a:rPr lang="en-US" dirty="0" smtClean="0"/>
              <a:t>, </a:t>
            </a:r>
            <a:r>
              <a:rPr lang="en-US" b="1" dirty="0"/>
              <a:t>Mr. Scott Allen, Executive Director of the Millennium Earth Project at the Institute for Conscious Global </a:t>
            </a:r>
            <a:r>
              <a:rPr lang="en-US" b="1" dirty="0" smtClean="0"/>
              <a:t>Change, </a:t>
            </a:r>
            <a:r>
              <a:rPr lang="en-US" dirty="0" smtClean="0"/>
              <a:t>Mr</a:t>
            </a:r>
            <a:r>
              <a:rPr lang="en-US" dirty="0"/>
              <a:t>. Manfred Saint Julien, and Mr. Gregg </a:t>
            </a:r>
            <a:r>
              <a:rPr lang="en-US" dirty="0" err="1"/>
              <a:t>Lemaire</a:t>
            </a:r>
            <a:r>
              <a:rPr lang="en-US" dirty="0"/>
              <a:t> and to all those who have contributed to the design of this project</a:t>
            </a:r>
            <a:r>
              <a:rPr lang="en-US" dirty="0" smtClean="0"/>
              <a:t>.</a:t>
            </a:r>
          </a:p>
          <a:p>
            <a:r>
              <a:rPr lang="en-US" dirty="0" smtClean="0"/>
              <a:t>Congratulations to Mrs. </a:t>
            </a:r>
            <a:r>
              <a:rPr lang="en-US" dirty="0" err="1" smtClean="0"/>
              <a:t>Fidelia</a:t>
            </a:r>
            <a:r>
              <a:rPr lang="en-US" dirty="0" smtClean="0"/>
              <a:t> who introduced the “Reclaiming Haiti” video</a:t>
            </a:r>
          </a:p>
          <a:p>
            <a:pPr marL="0" indent="0">
              <a:buNone/>
            </a:pPr>
            <a:endParaRPr lang="en-US" dirty="0" smtClean="0"/>
          </a:p>
          <a:p>
            <a:r>
              <a:rPr lang="en-US" dirty="0" smtClean="0"/>
              <a:t>I </a:t>
            </a:r>
            <a:r>
              <a:rPr lang="en-US" dirty="0"/>
              <a:t>wish that this project be adopted by the government and be retained as a model for the renovation of the 42 poles of local development and the design of the urban master plan for the PARDH selected 59 cities</a:t>
            </a:r>
            <a:r>
              <a:rPr lang="en-US" dirty="0" smtClean="0"/>
              <a:t>.</a:t>
            </a:r>
          </a:p>
          <a:p>
            <a:r>
              <a:rPr lang="en-US" dirty="0" smtClean="0"/>
              <a:t>I also wish that the Group will work in good partnership with the government of Haiti, to achieve the SDGs and create a better environment for the Haitian people. </a:t>
            </a:r>
            <a:endParaRPr lang="en-US" dirty="0"/>
          </a:p>
          <a:p>
            <a:endParaRPr lang="en-US" dirty="0"/>
          </a:p>
        </p:txBody>
      </p:sp>
    </p:spTree>
    <p:extLst>
      <p:ext uri="{BB962C8B-B14F-4D97-AF65-F5344CB8AC3E}">
        <p14:creationId xmlns:p14="http://schemas.microsoft.com/office/powerpoint/2010/main" val="3116928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To open a parenthesis, let say that unless there is a radical change in the behavior of the international community towards Haiti and that extraordinary measures are taken in its support of the country, this goal will not be reached.</a:t>
            </a:r>
          </a:p>
          <a:p>
            <a:pPr lvl="0"/>
            <a:r>
              <a:rPr lang="en-US" dirty="0"/>
              <a:t>An underdeveloped country with the highest rate of extreme poverty in the western hemisphere, can’t be transformed in an emerging country in 16 years, with an annual growth of its economy stagnant between 4.3 (2013) and 4.6 (projected growth for 2014).</a:t>
            </a:r>
          </a:p>
          <a:p>
            <a:pPr lvl="0"/>
            <a:r>
              <a:rPr lang="en-US" dirty="0"/>
              <a:t>To become an emerging country by 2030, Haiti needs, between other factors, a double digit annual rate of growth. </a:t>
            </a:r>
          </a:p>
          <a:p>
            <a:endParaRPr lang="en-US" dirty="0"/>
          </a:p>
        </p:txBody>
      </p:sp>
    </p:spTree>
    <p:extLst>
      <p:ext uri="{BB962C8B-B14F-4D97-AF65-F5344CB8AC3E}">
        <p14:creationId xmlns:p14="http://schemas.microsoft.com/office/powerpoint/2010/main" val="782142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US" dirty="0"/>
              <a:t>All of us here, know how the earthquake has been used by many ONGs and other foreign institutions to mobilize funds and what percentage of these funds went to the Haitian people.</a:t>
            </a:r>
          </a:p>
          <a:p>
            <a:pPr lvl="0"/>
            <a:r>
              <a:rPr lang="en-US" dirty="0"/>
              <a:t>In an article: “The failures of the system of international aid in controlling the epidemic of cholera”, the president of Doctors without borders estimated to 12,000 the number of ONGs operating in Haiti.</a:t>
            </a:r>
          </a:p>
          <a:p>
            <a:pPr lvl="0"/>
            <a:r>
              <a:rPr lang="en-US" dirty="0"/>
              <a:t>On January 3, 2012, Bill Quigley, Associate Director of the Center for Constitutional Rights and a law professor at Loyola University, New Orleans, and Amber </a:t>
            </a:r>
            <a:r>
              <a:rPr lang="en-US" dirty="0" err="1"/>
              <a:t>Ramanauskas</a:t>
            </a:r>
            <a:r>
              <a:rPr lang="en-US" dirty="0"/>
              <a:t>, a lawyer and human rights researcher published the article: “Haiti: Seven Places where </a:t>
            </a:r>
            <a:r>
              <a:rPr lang="en-US" dirty="0" err="1"/>
              <a:t>Earthquaque</a:t>
            </a:r>
            <a:r>
              <a:rPr lang="en-US" dirty="0"/>
              <a:t> Money Did and Did Not Go”, in which they say:</a:t>
            </a:r>
          </a:p>
          <a:p>
            <a:endParaRPr lang="en-US" dirty="0"/>
          </a:p>
        </p:txBody>
      </p:sp>
    </p:spTree>
    <p:extLst>
      <p:ext uri="{BB962C8B-B14F-4D97-AF65-F5344CB8AC3E}">
        <p14:creationId xmlns:p14="http://schemas.microsoft.com/office/powerpoint/2010/main" val="33549791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The UN estimated international donors gave Haiti over 1.6 billion in relief aid since the earthquake and over 2 billion in recovery aid over the last two years.</a:t>
            </a:r>
          </a:p>
          <a:p>
            <a:pPr lvl="0"/>
            <a:r>
              <a:rPr lang="en-US" dirty="0"/>
              <a:t>It turns out that none of the money that the general public thought was going to Haiti actually </a:t>
            </a:r>
            <a:r>
              <a:rPr lang="en-US" dirty="0" smtClean="0"/>
              <a:t>did not go  directly </a:t>
            </a:r>
            <a:r>
              <a:rPr lang="en-US" dirty="0"/>
              <a:t>to Haiti. The international </a:t>
            </a:r>
            <a:r>
              <a:rPr lang="en-US" dirty="0" smtClean="0"/>
              <a:t>community choose to bypass the </a:t>
            </a:r>
            <a:r>
              <a:rPr lang="en-US" dirty="0"/>
              <a:t>Haitian people, Haitian non-governmental organizations and the government of Haiti. Funds were instead diverted to other governments, international NGOs and private companies.</a:t>
            </a:r>
          </a:p>
          <a:p>
            <a:endParaRPr lang="en-US" dirty="0"/>
          </a:p>
        </p:txBody>
      </p:sp>
    </p:spTree>
    <p:extLst>
      <p:ext uri="{BB962C8B-B14F-4D97-AF65-F5344CB8AC3E}">
        <p14:creationId xmlns:p14="http://schemas.microsoft.com/office/powerpoint/2010/main" val="450782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Here are seven places where the earthquake money did and did not go</a:t>
            </a:r>
          </a:p>
          <a:p>
            <a:pPr lvl="0"/>
            <a:r>
              <a:rPr lang="en-US" b="1" dirty="0"/>
              <a:t>One</a:t>
            </a:r>
            <a:r>
              <a:rPr lang="en-US" dirty="0"/>
              <a:t>. The largest single recipient of US earthquake money was the US government. The same holds true for donations by other countries.</a:t>
            </a:r>
          </a:p>
          <a:p>
            <a:r>
              <a:rPr lang="en-US" dirty="0"/>
              <a:t>The US allocated $379 million in aid and sent 5000 troops. The Associated Press discovered that of the $379 million in initial money promised for Haiti, most was not really money going directly, or in some cases, even indirectly , to Haiti. </a:t>
            </a:r>
          </a:p>
        </p:txBody>
      </p:sp>
    </p:spTree>
    <p:extLst>
      <p:ext uri="{BB962C8B-B14F-4D97-AF65-F5344CB8AC3E}">
        <p14:creationId xmlns:p14="http://schemas.microsoft.com/office/powerpoint/2010/main" val="876692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06575"/>
            <a:ext cx="10515600" cy="4351338"/>
          </a:xfrm>
        </p:spPr>
        <p:txBody>
          <a:bodyPr>
            <a:normAutofit/>
          </a:bodyPr>
          <a:lstStyle/>
          <a:p>
            <a:pPr lvl="0"/>
            <a:r>
              <a:rPr lang="en-US" dirty="0"/>
              <a:t>They documented that 33 cents of each of these UD dollars was given back to the US to reimburse for sending their military. 42 cents of each US dollar went to private and public non-governmental organizations like Save the Children, the UN World Food Program and the Pan American Health Organization.</a:t>
            </a:r>
          </a:p>
          <a:p>
            <a:pPr lvl="0"/>
            <a:r>
              <a:rPr lang="en-US" dirty="0"/>
              <a:t>Hardly any went directly to Haitians or their government.</a:t>
            </a:r>
          </a:p>
          <a:p>
            <a:pPr lvl="0"/>
            <a:r>
              <a:rPr lang="en-US" dirty="0"/>
              <a:t>The overall 1.6 billion allocated for relief by the US was spent much the same way.</a:t>
            </a:r>
          </a:p>
          <a:p>
            <a:endParaRPr lang="en-US" dirty="0"/>
          </a:p>
        </p:txBody>
      </p:sp>
    </p:spTree>
    <p:extLst>
      <p:ext uri="{BB962C8B-B14F-4D97-AF65-F5344CB8AC3E}">
        <p14:creationId xmlns:p14="http://schemas.microsoft.com/office/powerpoint/2010/main" val="4284790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US" dirty="0"/>
              <a:t>According to an August 2010 report by the US Congressional Research Office:</a:t>
            </a:r>
          </a:p>
          <a:p>
            <a:pPr lvl="0"/>
            <a:r>
              <a:rPr lang="en-US" dirty="0"/>
              <a:t>$655 million was reimbursed to the Department of Defense</a:t>
            </a:r>
          </a:p>
          <a:p>
            <a:pPr lvl="0"/>
            <a:r>
              <a:rPr lang="en-US" dirty="0"/>
              <a:t>$220 million to Department of Health and Human Services to provide grants to individual US states to cover services for Haitian evacuees</a:t>
            </a:r>
          </a:p>
          <a:p>
            <a:pPr lvl="0"/>
            <a:r>
              <a:rPr lang="en-US" dirty="0"/>
              <a:t>$350 million to US Disaster Assistance</a:t>
            </a:r>
          </a:p>
          <a:p>
            <a:pPr lvl="0"/>
            <a:r>
              <a:rPr lang="en-US" dirty="0"/>
              <a:t>$150 million to the US Department of Agriculture for emergency food assistance</a:t>
            </a:r>
          </a:p>
          <a:p>
            <a:pPr lvl="0"/>
            <a:r>
              <a:rPr lang="en-US" dirty="0"/>
              <a:t>$15 million to the Department of Homeland Security for immigration fees, and so on.</a:t>
            </a:r>
          </a:p>
          <a:p>
            <a:endParaRPr lang="en-US" dirty="0"/>
          </a:p>
        </p:txBody>
      </p:sp>
    </p:spTree>
    <p:extLst>
      <p:ext uri="{BB962C8B-B14F-4D97-AF65-F5344CB8AC3E}">
        <p14:creationId xmlns:p14="http://schemas.microsoft.com/office/powerpoint/2010/main" val="3020786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r>
              <a:rPr lang="en-US" dirty="0"/>
              <a:t>International assistance followed the same pattern. The UN Special Envoy for Haiti reported that of the $2.4 billion funding,</a:t>
            </a:r>
          </a:p>
          <a:p>
            <a:pPr lvl="0"/>
            <a:r>
              <a:rPr lang="en-US" dirty="0"/>
              <a:t>34% was provided back to the donor’s own civil and military entities for disaster response</a:t>
            </a:r>
          </a:p>
          <a:p>
            <a:pPr lvl="0"/>
            <a:r>
              <a:rPr lang="en-US" dirty="0"/>
              <a:t>28% was given to UN agencies an NGOs for specific UN projects </a:t>
            </a:r>
          </a:p>
          <a:p>
            <a:pPr lvl="0"/>
            <a:r>
              <a:rPr lang="en-US" dirty="0"/>
              <a:t>26% was given to private contractors and other NGOs</a:t>
            </a:r>
          </a:p>
          <a:p>
            <a:pPr lvl="0"/>
            <a:r>
              <a:rPr lang="en-US" dirty="0"/>
              <a:t>6% was provided as in-kind services to recipients</a:t>
            </a:r>
          </a:p>
          <a:p>
            <a:pPr lvl="0"/>
            <a:r>
              <a:rPr lang="en-US" dirty="0"/>
              <a:t>5% to the international and national Red Cross societies</a:t>
            </a:r>
          </a:p>
          <a:p>
            <a:pPr lvl="0"/>
            <a:r>
              <a:rPr lang="en-US" dirty="0"/>
              <a:t>1% was provided to the government of Haiti </a:t>
            </a:r>
          </a:p>
          <a:p>
            <a:r>
              <a:rPr lang="en-US" dirty="0"/>
              <a:t>Four tenths of 1% of the funds went to Haitian NGOs</a:t>
            </a:r>
          </a:p>
        </p:txBody>
      </p:sp>
    </p:spTree>
    <p:extLst>
      <p:ext uri="{BB962C8B-B14F-4D97-AF65-F5344CB8AC3E}">
        <p14:creationId xmlns:p14="http://schemas.microsoft.com/office/powerpoint/2010/main" val="9126486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TotalTime>
  <Words>1974</Words>
  <Application>Microsoft Office PowerPoint</Application>
  <PresentationFormat>Custom</PresentationFormat>
  <Paragraphs>90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HAITI TODAY THE WORLD TOMORROW PANEL DISCUSSION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HAITI TODAY WORLD TOMORROW PANEL DISCUSSION</dc:title>
  <dc:creator>bonivert claude</dc:creator>
  <cp:lastModifiedBy>Etta  D. Jackson</cp:lastModifiedBy>
  <cp:revision>20</cp:revision>
  <dcterms:created xsi:type="dcterms:W3CDTF">2014-11-12T15:17:52Z</dcterms:created>
  <dcterms:modified xsi:type="dcterms:W3CDTF">2014-11-16T02:45:26Z</dcterms:modified>
</cp:coreProperties>
</file>